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81" r:id="rId5"/>
    <p:sldId id="262" r:id="rId6"/>
    <p:sldId id="278" r:id="rId7"/>
    <p:sldId id="279" r:id="rId8"/>
    <p:sldId id="276" r:id="rId9"/>
    <p:sldId id="280" r:id="rId10"/>
    <p:sldId id="265" r:id="rId11"/>
    <p:sldId id="259" r:id="rId12"/>
    <p:sldId id="267" r:id="rId13"/>
    <p:sldId id="268" r:id="rId14"/>
    <p:sldId id="260" r:id="rId15"/>
    <p:sldId id="270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93B0CF4-DC80-4085-B0E8-836816B344A3}">
          <p14:sldIdLst>
            <p14:sldId id="256"/>
            <p14:sldId id="257"/>
          </p14:sldIdLst>
        </p14:section>
        <p14:section name="Abschnitt ohne Titel" id="{A7842AE6-936C-42BF-8ED2-13219B2DF839}">
          <p14:sldIdLst>
            <p14:sldId id="258"/>
            <p14:sldId id="281"/>
            <p14:sldId id="262"/>
            <p14:sldId id="278"/>
            <p14:sldId id="279"/>
            <p14:sldId id="276"/>
            <p14:sldId id="280"/>
            <p14:sldId id="265"/>
            <p14:sldId id="259"/>
            <p14:sldId id="267"/>
            <p14:sldId id="268"/>
            <p14:sldId id="260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66"/>
    <a:srgbClr val="F3D7E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A156-1C46-49AD-9EE2-8C37830DCAAF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670A6-6A02-42D7-B2DE-8BD4793741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0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57EBAF-CCFE-44FE-B01E-F4B2CE626BF1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656184"/>
          </a:xfrm>
          <a:noFill/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A50021"/>
                </a:solidFill>
              </a:rPr>
              <a:t>Schritte in die neue </a:t>
            </a:r>
            <a:br>
              <a:rPr lang="de-DE" b="1" dirty="0">
                <a:solidFill>
                  <a:srgbClr val="A50021"/>
                </a:solidFill>
              </a:rPr>
            </a:br>
            <a:r>
              <a:rPr lang="de-DE" b="1" dirty="0">
                <a:solidFill>
                  <a:srgbClr val="A50021"/>
                </a:solidFill>
              </a:rPr>
              <a:t>weiterführende Schule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6944816" cy="1872207"/>
          </a:xfrm>
        </p:spPr>
        <p:txBody>
          <a:bodyPr>
            <a:noAutofit/>
          </a:bodyPr>
          <a:lstStyle/>
          <a:p>
            <a:endParaRPr lang="de-DE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sz="2400" b="1" dirty="0">
                <a:solidFill>
                  <a:srgbClr val="002060"/>
                </a:solidFill>
              </a:rPr>
              <a:t>Informationen für Eltern zum Übergangsverfahren in die Jahrgangsstufe 7</a:t>
            </a:r>
          </a:p>
          <a:p>
            <a:pPr marL="0" indent="0" algn="ctr">
              <a:buNone/>
            </a:pPr>
            <a:r>
              <a:rPr lang="de-DE" sz="2400" b="1" dirty="0">
                <a:solidFill>
                  <a:srgbClr val="002060"/>
                </a:solidFill>
              </a:rPr>
              <a:t> für das Schuljahr 2024/25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3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11560" y="2780928"/>
            <a:ext cx="8064896" cy="3384376"/>
          </a:xfrm>
        </p:spPr>
        <p:txBody>
          <a:bodyPr>
            <a:normAutofit/>
          </a:bodyPr>
          <a:lstStyle/>
          <a:p>
            <a:pPr marL="0" indent="0">
              <a:spcBef>
                <a:spcPts val="528"/>
              </a:spcBef>
              <a:buNone/>
            </a:pPr>
            <a:r>
              <a:rPr lang="de-DE" sz="2600" dirty="0">
                <a:solidFill>
                  <a:srgbClr val="000000"/>
                </a:solidFill>
              </a:rPr>
              <a:t>Das </a:t>
            </a:r>
            <a:r>
              <a:rPr lang="de-DE" sz="2600" b="1" dirty="0">
                <a:solidFill>
                  <a:srgbClr val="0070C0"/>
                </a:solidFill>
              </a:rPr>
              <a:t>Anmeldeformular</a:t>
            </a:r>
            <a:r>
              <a:rPr lang="de-DE" sz="2600" dirty="0">
                <a:solidFill>
                  <a:srgbClr val="000000"/>
                </a:solidFill>
              </a:rPr>
              <a:t> erhalten Sie am</a:t>
            </a:r>
          </a:p>
          <a:p>
            <a:pPr marL="0" indent="0">
              <a:spcBef>
                <a:spcPts val="528"/>
              </a:spcBef>
              <a:buNone/>
            </a:pPr>
            <a:r>
              <a:rPr lang="de-DE" sz="2600" b="1" dirty="0">
                <a:solidFill>
                  <a:srgbClr val="A50021"/>
                </a:solidFill>
              </a:rPr>
              <a:t>02. Februar 2024 </a:t>
            </a:r>
            <a:r>
              <a:rPr lang="de-DE" sz="2600" dirty="0">
                <a:solidFill>
                  <a:srgbClr val="000000"/>
                </a:solidFill>
              </a:rPr>
              <a:t>von der Grundschule zusammen mit dem Grundschulgutachten und dem Halbjahreszeugnis.</a:t>
            </a:r>
          </a:p>
          <a:p>
            <a:pPr marL="0" indent="0">
              <a:spcBef>
                <a:spcPts val="528"/>
              </a:spcBef>
              <a:buNone/>
            </a:pPr>
            <a:endParaRPr lang="de-DE" sz="22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528"/>
              </a:spcBef>
              <a:buNone/>
            </a:pPr>
            <a:r>
              <a:rPr lang="de-DE" sz="1900" dirty="0">
                <a:solidFill>
                  <a:srgbClr val="000000"/>
                </a:solidFill>
              </a:rPr>
              <a:t>Bei einer gewünschten </a:t>
            </a:r>
            <a:r>
              <a:rPr lang="de-DE" sz="1900" b="1" dirty="0">
                <a:solidFill>
                  <a:srgbClr val="0070C0"/>
                </a:solidFill>
              </a:rPr>
              <a:t>Online-Anmeldung</a:t>
            </a:r>
            <a:r>
              <a:rPr lang="de-DE" sz="1900" dirty="0">
                <a:solidFill>
                  <a:srgbClr val="000000"/>
                </a:solidFill>
              </a:rPr>
              <a:t> erhalten Sie den erforderlichen Zugangscode von der Grundschule. (Ein Papierausdruck des Anmeldeformulars mit Unterschrift der Eltern ist aus rechtlichen Gründen zum Abgabetermin in der Grundschule abzugeben.)</a:t>
            </a:r>
          </a:p>
          <a:p>
            <a:pPr marL="0" indent="0" algn="just">
              <a:spcBef>
                <a:spcPts val="528"/>
              </a:spcBef>
              <a:buNone/>
            </a:pPr>
            <a:endParaRPr lang="de-DE" sz="2800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A50021"/>
                </a:solidFill>
              </a:rPr>
              <a:t>Anmeldeformular</a:t>
            </a:r>
          </a:p>
        </p:txBody>
      </p:sp>
    </p:spTree>
    <p:extLst>
      <p:ext uri="{BB962C8B-B14F-4D97-AF65-F5344CB8AC3E}">
        <p14:creationId xmlns:p14="http://schemas.microsoft.com/office/powerpoint/2010/main" val="6041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600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Informationen auf unserer Homepage auffindbar</a:t>
            </a:r>
          </a:p>
          <a:p>
            <a:pPr>
              <a:defRPr/>
            </a:pPr>
            <a:r>
              <a:rPr lang="de-DE" b="1" dirty="0">
                <a:solidFill>
                  <a:srgbClr val="C00000"/>
                </a:solidFill>
              </a:rPr>
              <a:t>karl-sellheim-schule.barnim.de</a:t>
            </a:r>
            <a:endParaRPr lang="de-DE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02.02. 2024 Zeugnisausgabe und gleichzeitig Ausgabe der Gutachten und des Anmeldeformulars in einem A4 Umschlag</a:t>
            </a:r>
          </a:p>
          <a:p>
            <a:pPr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ca. eine Woche Frist für Eltern zum Formulieren eines eventuellen Widerspruchs zum Gutachten, die Klassenkonferenz berät daraufhin erneut über mögliche Änderungen und beschließt</a:t>
            </a:r>
          </a:p>
          <a:p>
            <a:pPr marL="0" indent="0" algn="just">
              <a:lnSpc>
                <a:spcPct val="90000"/>
              </a:lnSpc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br>
              <a:rPr lang="de-DE" sz="4000" b="1" dirty="0">
                <a:solidFill>
                  <a:srgbClr val="A50021"/>
                </a:solidFill>
              </a:rPr>
            </a:br>
            <a:r>
              <a:rPr lang="de-DE" sz="4000" b="1" dirty="0">
                <a:solidFill>
                  <a:srgbClr val="A50021"/>
                </a:solidFill>
              </a:rPr>
              <a:t> Wie geht es weiter?</a:t>
            </a:r>
          </a:p>
        </p:txBody>
      </p:sp>
    </p:spTree>
    <p:extLst>
      <p:ext uri="{BB962C8B-B14F-4D97-AF65-F5344CB8AC3E}">
        <p14:creationId xmlns:p14="http://schemas.microsoft.com/office/powerpoint/2010/main" val="3752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492896"/>
            <a:ext cx="7948405" cy="3600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Abgabe der Unterlagen </a:t>
            </a:r>
            <a:r>
              <a:rPr lang="de-DE" b="1" u="sng" dirty="0">
                <a:solidFill>
                  <a:schemeClr val="tx1">
                    <a:lumMod val="85000"/>
                  </a:schemeClr>
                </a:solidFill>
              </a:rPr>
              <a:t>in der Schule,</a:t>
            </a: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 Zeitraum </a:t>
            </a:r>
          </a:p>
          <a:p>
            <a:pPr marL="0" indent="0">
              <a:buNone/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12.02.24 - 14.02.24, möglichst zu Wochenbeginn                                     im A4 Umschlag, in dem Sie die Unterlagen erhalten haben</a:t>
            </a:r>
          </a:p>
          <a:p>
            <a:pPr lvl="1">
              <a:defRPr/>
            </a:pPr>
            <a:r>
              <a:rPr lang="de-DE" b="1" dirty="0">
                <a:solidFill>
                  <a:srgbClr val="C00000"/>
                </a:solidFill>
              </a:rPr>
              <a:t>-Kopie Halbjahreszeugnis (mit Elternunterschriften)</a:t>
            </a:r>
            <a:endParaRPr lang="de-DE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de-DE" b="1" dirty="0">
                <a:solidFill>
                  <a:srgbClr val="C00000"/>
                </a:solidFill>
              </a:rPr>
              <a:t>- Kopie Gutachten (mit Elternunterschriften)</a:t>
            </a:r>
            <a:endParaRPr lang="de-DE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de-DE" b="1" dirty="0">
                <a:solidFill>
                  <a:srgbClr val="C00000"/>
                </a:solidFill>
              </a:rPr>
              <a:t>-Anmeldeformular komplett ausgefüllt im Original mit allen Unterschriften</a:t>
            </a:r>
            <a:endParaRPr lang="de-DE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de-DE" sz="2200" dirty="0">
              <a:solidFill>
                <a:srgbClr val="0070C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764" y="404664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A50021"/>
                </a:solidFill>
              </a:rPr>
              <a:t>Nach den Winterferien</a:t>
            </a:r>
          </a:p>
        </p:txBody>
      </p:sp>
    </p:spTree>
    <p:extLst>
      <p:ext uri="{BB962C8B-B14F-4D97-AF65-F5344CB8AC3E}">
        <p14:creationId xmlns:p14="http://schemas.microsoft.com/office/powerpoint/2010/main" val="59594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13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rgbClr val="A50021"/>
                </a:solidFill>
              </a:rPr>
              <a:t>Nach den Winterferien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55576" y="2356004"/>
            <a:ext cx="7408862" cy="389415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Die Schulleitung bringt die gesammelten Ü7 Unterlagen zum Schulamt Frankfurt/Oder bzw. zur Außenstelle in Angermünde</a:t>
            </a:r>
          </a:p>
          <a:p>
            <a:pPr>
              <a:defRPr/>
            </a:pPr>
            <a:endParaRPr lang="de-DE" b="1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eventueller eintägiger Probeunterricht bei Notensumme höher als 7 zur Feststellung der Eignung für ein Gymnasium (AHR) im März (Freitag,15.3.2024)</a:t>
            </a:r>
          </a:p>
          <a:p>
            <a:pPr>
              <a:defRPr/>
            </a:pPr>
            <a:endParaRPr lang="de-DE" b="1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Zuweisungsbescheide kommen im Juni</a:t>
            </a:r>
          </a:p>
          <a:p>
            <a:pPr marL="0" indent="0">
              <a:buNone/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   ( fester Postausgang 07.06.24)</a:t>
            </a:r>
          </a:p>
          <a:p>
            <a:pPr marL="0" indent="0">
              <a:buNone/>
              <a:defRPr/>
            </a:pPr>
            <a:endParaRPr lang="de-DE" b="1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5878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14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4042792" cy="4497363"/>
          </a:xfrm>
        </p:spPr>
        <p:txBody>
          <a:bodyPr>
            <a:normAutofit/>
          </a:bodyPr>
          <a:lstStyle/>
          <a:p>
            <a:pPr algn="ctr"/>
            <a:endParaRPr lang="de-DE" altLang="de-DE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de-DE" altLang="de-DE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de-DE" altLang="de-DE" sz="4000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4783"/>
            <a:ext cx="8363272" cy="1162050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de-DE" altLang="de-DE" sz="4400" dirty="0">
                <a:solidFill>
                  <a:srgbClr val="A50021"/>
                </a:solidFill>
              </a:rPr>
            </a:br>
            <a:br>
              <a:rPr lang="de-DE" altLang="de-DE" sz="4400" dirty="0">
                <a:solidFill>
                  <a:srgbClr val="A50021"/>
                </a:solidFill>
              </a:rPr>
            </a:br>
            <a:br>
              <a:rPr lang="de-DE" altLang="de-DE" sz="4400" dirty="0">
                <a:solidFill>
                  <a:srgbClr val="A50021"/>
                </a:solidFill>
              </a:rPr>
            </a:br>
            <a:br>
              <a:rPr lang="de-DE" altLang="de-DE" sz="4400" dirty="0">
                <a:solidFill>
                  <a:srgbClr val="A50021"/>
                </a:solidFill>
              </a:rPr>
            </a:br>
            <a:br>
              <a:rPr lang="de-DE" altLang="de-DE" sz="4400" dirty="0">
                <a:solidFill>
                  <a:srgbClr val="A50021"/>
                </a:solidFill>
              </a:rPr>
            </a:br>
            <a:br>
              <a:rPr lang="de-DE" altLang="de-DE" sz="4400" dirty="0">
                <a:solidFill>
                  <a:srgbClr val="A50021"/>
                </a:solidFill>
              </a:rPr>
            </a:br>
            <a:br>
              <a:rPr lang="de-DE" altLang="de-DE" sz="4400" dirty="0">
                <a:solidFill>
                  <a:srgbClr val="A50021"/>
                </a:solidFill>
              </a:rPr>
            </a:br>
            <a:br>
              <a:rPr lang="de-DE" altLang="de-DE" sz="4400" dirty="0">
                <a:solidFill>
                  <a:srgbClr val="A50021"/>
                </a:solidFill>
              </a:rPr>
            </a:br>
            <a:r>
              <a:rPr lang="de-DE" altLang="de-DE" sz="4400" dirty="0">
                <a:solidFill>
                  <a:srgbClr val="A50021"/>
                </a:solidFill>
              </a:rPr>
              <a:t>Offene Fragen?</a:t>
            </a:r>
            <a:br>
              <a:rPr lang="de-DE" altLang="de-DE" sz="3600" dirty="0">
                <a:solidFill>
                  <a:schemeClr val="tx1">
                    <a:lumMod val="85000"/>
                  </a:schemeClr>
                </a:solidFill>
              </a:rPr>
            </a:br>
            <a:endParaRPr lang="de-DE" sz="3600" b="1" dirty="0">
              <a:solidFill>
                <a:srgbClr val="A50021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3"/>
            <a:ext cx="4320480" cy="2809495"/>
          </a:xfrm>
          <a:prstGeom prst="roundRect">
            <a:avLst>
              <a:gd name="adj" fmla="val 160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12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15</a:t>
            </a:fld>
            <a:endParaRPr lang="de-DE"/>
          </a:p>
        </p:txBody>
      </p:sp>
      <p:pic>
        <p:nvPicPr>
          <p:cNvPr id="5" name="Inhaltsplatzhalter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6047854" cy="3816424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3903257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br>
              <a:rPr lang="de-DE" dirty="0">
                <a:solidFill>
                  <a:srgbClr val="A50021"/>
                </a:solidFill>
              </a:rPr>
            </a:br>
            <a:r>
              <a:rPr lang="de-DE" sz="4000" b="1" dirty="0">
                <a:solidFill>
                  <a:srgbClr val="A50021"/>
                </a:solidFill>
              </a:rPr>
              <a:t>Was sind die nächsten Schritte ?</a:t>
            </a:r>
            <a:br>
              <a:rPr lang="de-DE" sz="4000" b="1" dirty="0">
                <a:solidFill>
                  <a:srgbClr val="A50021"/>
                </a:solidFill>
              </a:rPr>
            </a:br>
            <a:endParaRPr lang="de-DE" sz="4000" b="1" dirty="0">
              <a:solidFill>
                <a:srgbClr val="A5002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57199" y="2708920"/>
            <a:ext cx="8620424" cy="3240360"/>
            <a:chOff x="457198" y="2186979"/>
            <a:chExt cx="8620424" cy="334784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Freihandform 7"/>
            <p:cNvSpPr/>
            <p:nvPr/>
          </p:nvSpPr>
          <p:spPr>
            <a:xfrm>
              <a:off x="457198" y="2186979"/>
              <a:ext cx="2571749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>
                  <a:solidFill>
                    <a:schemeClr val="tx1"/>
                  </a:solidFill>
                </a:rPr>
                <a:t>Erstberatung in der Grundschule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3286125" y="2191543"/>
              <a:ext cx="2571749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>
                  <a:solidFill>
                    <a:schemeClr val="tx1"/>
                  </a:solidFill>
                </a:rPr>
                <a:t>Wahl der Schulform und Bildungsgang</a:t>
              </a: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6372199" y="2186979"/>
              <a:ext cx="2705423" cy="1543049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>
                  <a:solidFill>
                    <a:schemeClr val="tx1"/>
                  </a:solidFill>
                </a:rPr>
                <a:t>Schulbesuche</a:t>
              </a:r>
            </a:p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dirty="0">
                  <a:solidFill>
                    <a:schemeClr val="tx1"/>
                  </a:solidFill>
                </a:rPr>
                <a:t>(Tage der </a:t>
              </a:r>
              <a:r>
                <a:rPr lang="de-DE" sz="2800" b="1" dirty="0" err="1">
                  <a:solidFill>
                    <a:schemeClr val="tx1"/>
                  </a:solidFill>
                </a:rPr>
                <a:t>offe-nen</a:t>
              </a:r>
              <a:r>
                <a:rPr lang="de-DE" sz="2800" b="1" dirty="0">
                  <a:solidFill>
                    <a:schemeClr val="tx1"/>
                  </a:solidFill>
                </a:rPr>
                <a:t> Tür)</a:t>
              </a:r>
              <a:endParaRPr lang="de-DE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880840" y="3991769"/>
              <a:ext cx="2571749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>
                  <a:solidFill>
                    <a:schemeClr val="tx1"/>
                  </a:solidFill>
                </a:rPr>
                <a:t>Grundschul-gutachten</a:t>
              </a: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4700587" y="3991769"/>
              <a:ext cx="3986211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800" b="1" kern="1200" dirty="0">
                  <a:solidFill>
                    <a:schemeClr val="tx1"/>
                  </a:solidFill>
                </a:rPr>
                <a:t>Anmeldeverfahren und Aufnahmeverfahren</a:t>
              </a:r>
            </a:p>
          </p:txBody>
        </p:sp>
      </p:grpSp>
      <p:cxnSp>
        <p:nvCxnSpPr>
          <p:cNvPr id="13" name="Gerade Verbindung mit Pfeil 12"/>
          <p:cNvCxnSpPr/>
          <p:nvPr/>
        </p:nvCxnSpPr>
        <p:spPr>
          <a:xfrm flipV="1">
            <a:off x="2900360" y="2955651"/>
            <a:ext cx="591520" cy="45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5436096" y="2964779"/>
            <a:ext cx="93610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1115616" y="4869160"/>
            <a:ext cx="9144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4283968" y="4869160"/>
            <a:ext cx="77038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4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528"/>
              </a:spcBef>
            </a:pPr>
            <a:r>
              <a:rPr lang="de-DE" sz="3600" b="1" dirty="0">
                <a:solidFill>
                  <a:srgbClr val="A50021"/>
                </a:solidFill>
                <a:ea typeface="+mn-ea"/>
                <a:cs typeface="+mn-cs"/>
              </a:rPr>
              <a:t>  Beratung  - 	</a:t>
            </a:r>
            <a:r>
              <a:rPr lang="de-DE" sz="2800" b="1" dirty="0">
                <a:solidFill>
                  <a:srgbClr val="A50021"/>
                </a:solidFill>
                <a:ea typeface="+mn-ea"/>
                <a:cs typeface="+mn-cs"/>
              </a:rPr>
              <a:t>im ersten Schulhalbjahr 				der Jahrgangsstufe 6</a:t>
            </a:r>
            <a:endParaRPr lang="de-DE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3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2592288" cy="2880320"/>
          </a:xfrm>
        </p:spPr>
      </p:pic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3203848" y="1268760"/>
            <a:ext cx="576064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EV September</a:t>
            </a:r>
          </a:p>
          <a:p>
            <a:pPr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Im Januar 2023: die Klassenkonferenz erarbeitet den Entwurf des Grundschulgutachtens, parallel gibt es Einzelgespräche zum Gutachten (Schule, Eltern, Schülerin bzw. Schüler)</a:t>
            </a:r>
          </a:p>
          <a:p>
            <a:pPr>
              <a:defRPr/>
            </a:pPr>
            <a:r>
              <a:rPr lang="de-DE" b="1" dirty="0">
                <a:solidFill>
                  <a:schemeClr val="tx1">
                    <a:lumMod val="85000"/>
                  </a:schemeClr>
                </a:solidFill>
              </a:rPr>
              <a:t>10.1. 2024 EV, Beratung Übergang 7, Formalitäten und Bildungsgänge, Vorstellung der Oberschule an der Karl-Sellheim-Schule</a:t>
            </a:r>
            <a:endParaRPr lang="de-DE" altLang="de-DE" sz="2000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942CD00-AAB3-4E13-AF08-AD0D52F4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7971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4400" b="1" u="sng" dirty="0">
                <a:solidFill>
                  <a:schemeClr val="tx1"/>
                </a:solidFill>
              </a:rPr>
              <a:t>Schulformen der Sekundarstufe I:</a:t>
            </a:r>
          </a:p>
          <a:p>
            <a:pPr marL="0" indent="0">
              <a:buNone/>
            </a:pPr>
            <a:endParaRPr lang="de-DE" sz="26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4200" b="1" dirty="0">
                <a:solidFill>
                  <a:schemeClr val="tx1"/>
                </a:solidFill>
              </a:rPr>
              <a:t>Oberschule, Gesamtschule, Gymnasium   </a:t>
            </a:r>
          </a:p>
          <a:p>
            <a:pPr marL="0" indent="0" algn="r">
              <a:buNone/>
            </a:pPr>
            <a:endParaRPr lang="de-DE" sz="2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4400" b="1" u="sng" dirty="0">
                <a:solidFill>
                  <a:schemeClr val="tx1"/>
                </a:solidFill>
              </a:rPr>
              <a:t>Bildungsgänge/Abschlüsse:</a:t>
            </a:r>
          </a:p>
          <a:p>
            <a:pPr marL="0" indent="0">
              <a:buNone/>
            </a:pPr>
            <a:endParaRPr lang="de-DE" sz="2600" b="1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4200" b="1" dirty="0">
                <a:solidFill>
                  <a:schemeClr val="tx1"/>
                </a:solidFill>
              </a:rPr>
              <a:t>Erweiterte Berufsbildungsreife </a:t>
            </a:r>
            <a:r>
              <a:rPr lang="de-DE" sz="4200" b="1" dirty="0">
                <a:solidFill>
                  <a:srgbClr val="A50021"/>
                </a:solidFill>
                <a:highlight>
                  <a:srgbClr val="FFFF00"/>
                </a:highlight>
              </a:rPr>
              <a:t>EBR</a:t>
            </a:r>
          </a:p>
          <a:p>
            <a:pPr marL="0" indent="0">
              <a:buNone/>
            </a:pPr>
            <a:r>
              <a:rPr lang="de-DE" sz="4200" b="1" dirty="0">
                <a:solidFill>
                  <a:schemeClr val="tx1"/>
                </a:solidFill>
              </a:rPr>
              <a:t> (Oberschule, Gesamtschule)</a:t>
            </a:r>
          </a:p>
          <a:p>
            <a:pPr marL="0" indent="0">
              <a:buNone/>
            </a:pPr>
            <a:endParaRPr lang="de-DE" sz="4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4200" b="1" dirty="0">
                <a:solidFill>
                  <a:schemeClr val="tx1"/>
                </a:solidFill>
              </a:rPr>
              <a:t>Fachoberschulreife, </a:t>
            </a:r>
            <a:r>
              <a:rPr lang="de-DE" sz="4200" b="1" dirty="0">
                <a:solidFill>
                  <a:srgbClr val="A50021"/>
                </a:solidFill>
                <a:highlight>
                  <a:srgbClr val="FFFF00"/>
                </a:highlight>
              </a:rPr>
              <a:t>FOR</a:t>
            </a:r>
            <a:r>
              <a:rPr lang="de-DE" sz="4200" b="1" dirty="0">
                <a:solidFill>
                  <a:srgbClr val="A50021"/>
                </a:solidFill>
              </a:rPr>
              <a:t> </a:t>
            </a:r>
            <a:r>
              <a:rPr lang="de-DE" sz="4200" b="1" dirty="0">
                <a:solidFill>
                  <a:schemeClr val="bg1">
                    <a:lumMod val="50000"/>
                  </a:schemeClr>
                </a:solidFill>
              </a:rPr>
              <a:t>(FOR Q)</a:t>
            </a:r>
          </a:p>
          <a:p>
            <a:pPr marL="0" indent="0">
              <a:buNone/>
            </a:pPr>
            <a:r>
              <a:rPr lang="de-DE" sz="4200" b="1" dirty="0">
                <a:solidFill>
                  <a:schemeClr val="tx1"/>
                </a:solidFill>
              </a:rPr>
              <a:t> (Oberschule, Gesamtschule)</a:t>
            </a:r>
          </a:p>
          <a:p>
            <a:pPr marL="0" indent="0">
              <a:buNone/>
            </a:pPr>
            <a:endParaRPr lang="de-DE" sz="4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4200" b="1" dirty="0">
                <a:solidFill>
                  <a:schemeClr val="tx1"/>
                </a:solidFill>
              </a:rPr>
              <a:t>Allgemeine Hochschulreife </a:t>
            </a:r>
            <a:r>
              <a:rPr lang="de-DE" sz="4200" b="1" dirty="0">
                <a:solidFill>
                  <a:srgbClr val="A50021"/>
                </a:solidFill>
                <a:highlight>
                  <a:srgbClr val="FFFF00"/>
                </a:highlight>
              </a:rPr>
              <a:t>AHR</a:t>
            </a:r>
          </a:p>
          <a:p>
            <a:pPr marL="0" indent="0">
              <a:buNone/>
            </a:pPr>
            <a:r>
              <a:rPr lang="de-DE" sz="4200" b="1" dirty="0">
                <a:solidFill>
                  <a:schemeClr val="tx1"/>
                </a:solidFill>
              </a:rPr>
              <a:t>(Gesamtschule, wenn AHR -Klassen gebildet werden, Gymnasium</a:t>
            </a:r>
            <a:r>
              <a:rPr lang="de-DE" sz="4200" b="1" dirty="0"/>
              <a:t>)</a:t>
            </a:r>
          </a:p>
          <a:p>
            <a:pPr marL="0" indent="0">
              <a:buNone/>
            </a:pPr>
            <a:endParaRPr lang="de-DE" sz="4200" b="1" dirty="0"/>
          </a:p>
          <a:p>
            <a:pPr marL="0" indent="0">
              <a:buNone/>
            </a:pPr>
            <a:r>
              <a:rPr lang="de-DE" sz="4200" b="1" dirty="0">
                <a:solidFill>
                  <a:srgbClr val="A50021"/>
                </a:solidFill>
              </a:rPr>
              <a:t>Im Unterschied zur Grundschule gibt es ab Klasse 7 freie Schulwahl. Der Zugang zum Gymnasium ist an Leistungen gebunden- Notensumme 7 aus den Fächern D, Ma, En, gute Kompetenzeinschätzung im Gutachten</a:t>
            </a:r>
          </a:p>
          <a:p>
            <a:pPr marL="2194560" lvl="7" indent="0">
              <a:buNone/>
            </a:pPr>
            <a:r>
              <a:rPr lang="de-DE" sz="4200" dirty="0"/>
              <a:t>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2BC171-7B71-42B8-A906-FEE8DB3D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69EE8B-D5E9-4BE8-A57F-2934692A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A50021"/>
                </a:solidFill>
              </a:rPr>
              <a:t>Schulformen und Bildungsgänge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5F9CBD2-D21A-4D08-A66F-F6E35C4F3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30025"/>
              </p:ext>
            </p:extLst>
          </p:nvPr>
        </p:nvGraphicFramePr>
        <p:xfrm>
          <a:off x="6228184" y="2564904"/>
          <a:ext cx="1917574" cy="232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-Bild" r:id="rId3" imgW="6858000" imgH="6858000" progId="Paint.Picture">
                  <p:embed/>
                </p:oleObj>
              </mc:Choice>
              <mc:Fallback>
                <p:oleObj name="Bitmap-Bild" r:id="rId3" imgW="6858000" imgH="6858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8184" y="2564904"/>
                        <a:ext cx="1917574" cy="2321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71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A50021"/>
                </a:solidFill>
              </a:rPr>
              <a:t>Grundschulgutachten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5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444">
            <a:off x="369497" y="2300908"/>
            <a:ext cx="2277390" cy="2378592"/>
          </a:xfrm>
        </p:spPr>
      </p:pic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2483768" y="2708920"/>
            <a:ext cx="6347048" cy="358985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de-DE" dirty="0">
                <a:solidFill>
                  <a:schemeClr val="tx1"/>
                </a:solidFill>
              </a:rPr>
              <a:t>Das Grundschulgutachten enthält Angaben über die Fähigkeiten, Leistungen und Neigungen des Kindes sowie eine </a:t>
            </a:r>
            <a:r>
              <a:rPr lang="de-DE" dirty="0">
                <a:solidFill>
                  <a:srgbClr val="0070C0"/>
                </a:solidFill>
              </a:rPr>
              <a:t>Bildungsgangempfehlung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de-DE" dirty="0">
                <a:solidFill>
                  <a:schemeClr val="tx1"/>
                </a:solidFill>
              </a:rPr>
              <a:t>EBR, FOR, AHR)</a:t>
            </a:r>
          </a:p>
          <a:p>
            <a:pPr marL="0" indent="0" algn="just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de-DE" dirty="0">
                <a:solidFill>
                  <a:schemeClr val="tx1"/>
                </a:solidFill>
              </a:rPr>
              <a:t>Die Klassenlehrkraft der Jgst.6 führt mit Ihnen auf der Grundlage eines Entwurfes  des Grundschul-gutachtens ein </a:t>
            </a:r>
            <a:r>
              <a:rPr lang="de-DE" dirty="0">
                <a:solidFill>
                  <a:srgbClr val="0070C0"/>
                </a:solidFill>
              </a:rPr>
              <a:t>individuelles  Beratungsgespräch</a:t>
            </a:r>
            <a:r>
              <a:rPr lang="de-DE" dirty="0">
                <a:solidFill>
                  <a:schemeClr val="tx1"/>
                </a:solidFill>
              </a:rPr>
              <a:t>. (Protokoll)</a:t>
            </a:r>
          </a:p>
          <a:p>
            <a:pPr marL="0" indent="0" algn="just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Das Grundschulgutachten wird </a:t>
            </a:r>
            <a:r>
              <a:rPr lang="de-DE" dirty="0">
                <a:solidFill>
                  <a:srgbClr val="0070C0"/>
                </a:solidFill>
              </a:rPr>
              <a:t>von der Klassen-konferenz beschlossen</a:t>
            </a:r>
            <a:r>
              <a:rPr lang="de-DE" dirty="0">
                <a:solidFill>
                  <a:schemeClr val="tx1"/>
                </a:solidFill>
              </a:rPr>
              <a:t> und mit dem Halbjahres-zeugnis der Jgst. 6 ausgegeben.  </a:t>
            </a:r>
          </a:p>
        </p:txBody>
      </p:sp>
    </p:spTree>
    <p:extLst>
      <p:ext uri="{BB962C8B-B14F-4D97-AF65-F5344CB8AC3E}">
        <p14:creationId xmlns:p14="http://schemas.microsoft.com/office/powerpoint/2010/main" val="10971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660BDB-63B0-464D-973F-0755CFA7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4A758EB-7DDD-4818-9F25-B70FA8DC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A50021"/>
                </a:solidFill>
              </a:rPr>
              <a:t>Grundschulgutachten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2C4CC32-2115-463D-A213-D2503C845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6747" y="837626"/>
            <a:ext cx="4786571" cy="6768752"/>
          </a:xfrm>
        </p:spPr>
      </p:pic>
    </p:spTree>
    <p:extLst>
      <p:ext uri="{BB962C8B-B14F-4D97-AF65-F5344CB8AC3E}">
        <p14:creationId xmlns:p14="http://schemas.microsoft.com/office/powerpoint/2010/main" val="389140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660BDB-63B0-464D-973F-0755CFA7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4A758EB-7DDD-4818-9F25-B70FA8DC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A50021"/>
                </a:solidFill>
              </a:rPr>
              <a:t>Grundschulgutachten</a:t>
            </a:r>
            <a:endParaRPr lang="de-DE" dirty="0"/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2E4C0047-3BEE-4E7D-B292-E25B29F38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9597" y="1002867"/>
            <a:ext cx="4332841" cy="6912770"/>
          </a:xfrm>
        </p:spPr>
      </p:pic>
    </p:spTree>
    <p:extLst>
      <p:ext uri="{BB962C8B-B14F-4D97-AF65-F5344CB8AC3E}">
        <p14:creationId xmlns:p14="http://schemas.microsoft.com/office/powerpoint/2010/main" val="15837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62F0C0-95E3-42B6-B5E3-E7CF8754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5C91074-4EF2-4986-80C2-3879F2EA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Anmeldeformular</a:t>
            </a:r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B8EF3A57-C70C-2136-0A1D-1AE5C0604B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4777" y="1966748"/>
            <a:ext cx="3106940" cy="4902530"/>
          </a:xfrm>
        </p:spPr>
      </p:pic>
      <p:pic>
        <p:nvPicPr>
          <p:cNvPr id="7" name="Inhaltsplatzhalter 16">
            <a:extLst>
              <a:ext uri="{FF2B5EF4-FFF2-40B4-BE49-F238E27FC236}">
                <a16:creationId xmlns:a16="http://schemas.microsoft.com/office/drawing/2014/main" id="{157420D4-4598-FBF2-4578-0E3DFA33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966748"/>
            <a:ext cx="3205625" cy="48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62F0C0-95E3-42B6-B5E3-E7CF8754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EBAF-CCFE-44FE-B01E-F4B2CE626BF1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5C91074-4EF2-4986-80C2-3879F2EA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C00000"/>
                </a:solidFill>
              </a:rPr>
              <a:t>Anmeldeformular Seite 3 (nur bei Anmeldung  an einer Schule mit freiem Träger)</a:t>
            </a:r>
          </a:p>
        </p:txBody>
      </p:sp>
      <p:pic>
        <p:nvPicPr>
          <p:cNvPr id="2" name="Inhaltsplatzhalter 5">
            <a:extLst>
              <a:ext uri="{FF2B5EF4-FFF2-40B4-BE49-F238E27FC236}">
                <a16:creationId xmlns:a16="http://schemas.microsoft.com/office/drawing/2014/main" id="{888CD415-790B-C56B-CECB-8238811D3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515872"/>
            <a:ext cx="4572000" cy="53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7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äh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530</Words>
  <Application>Microsoft Office PowerPoint</Application>
  <PresentationFormat>Bildschirmpräsentation (4:3)</PresentationFormat>
  <Paragraphs>86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Wellenform</vt:lpstr>
      <vt:lpstr>Bitmap-Bild</vt:lpstr>
      <vt:lpstr>Schritte in die neue  weiterführende Schule</vt:lpstr>
      <vt:lpstr> Was sind die nächsten Schritte ? </vt:lpstr>
      <vt:lpstr>  Beratung  -  im ersten Schulhalbjahr     der Jahrgangsstufe 6</vt:lpstr>
      <vt:lpstr>Schulformen und Bildungsgänge</vt:lpstr>
      <vt:lpstr>Grundschulgutachten</vt:lpstr>
      <vt:lpstr>Grundschulgutachten</vt:lpstr>
      <vt:lpstr>Grundschulgutachten</vt:lpstr>
      <vt:lpstr>Anmeldeformular</vt:lpstr>
      <vt:lpstr>Anmeldeformular Seite 3 (nur bei Anmeldung  an einer Schule mit freiem Träger)</vt:lpstr>
      <vt:lpstr>Anmeldeformular</vt:lpstr>
      <vt:lpstr>  Wie geht es weiter?</vt:lpstr>
      <vt:lpstr>Nach den Winterferien</vt:lpstr>
      <vt:lpstr>Nach den Winterferien</vt:lpstr>
      <vt:lpstr>        Offene Fragen? </vt:lpstr>
      <vt:lpstr>PowerPoint-Präsentation</vt:lpstr>
    </vt:vector>
  </TitlesOfParts>
  <Company>ZIT-BB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Schritte in die neue weiterführende Schule</dc:title>
  <dc:creator>Heidrun Polke</dc:creator>
  <cp:lastModifiedBy>Segebarth</cp:lastModifiedBy>
  <cp:revision>95</cp:revision>
  <cp:lastPrinted>2023-01-11T08:08:39Z</cp:lastPrinted>
  <dcterms:created xsi:type="dcterms:W3CDTF">2018-11-07T08:01:25Z</dcterms:created>
  <dcterms:modified xsi:type="dcterms:W3CDTF">2024-01-11T07:28:45Z</dcterms:modified>
</cp:coreProperties>
</file>